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Default Extension="tiff" ContentType="image/tiff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16" r:id="rId2"/>
    <p:sldId id="502" r:id="rId3"/>
    <p:sldId id="482" r:id="rId4"/>
    <p:sldId id="503" r:id="rId5"/>
    <p:sldId id="504" r:id="rId6"/>
    <p:sldId id="536" r:id="rId7"/>
    <p:sldId id="473" r:id="rId8"/>
    <p:sldId id="535" r:id="rId9"/>
    <p:sldId id="481" r:id="rId10"/>
    <p:sldId id="430" r:id="rId11"/>
    <p:sldId id="479" r:id="rId12"/>
    <p:sldId id="538" r:id="rId13"/>
    <p:sldId id="540" r:id="rId14"/>
    <p:sldId id="539" r:id="rId15"/>
    <p:sldId id="537" r:id="rId16"/>
    <p:sldId id="483" r:id="rId17"/>
    <p:sldId id="543" r:id="rId18"/>
    <p:sldId id="559" r:id="rId19"/>
    <p:sldId id="560" r:id="rId20"/>
    <p:sldId id="561" r:id="rId21"/>
    <p:sldId id="486" r:id="rId22"/>
    <p:sldId id="488" r:id="rId23"/>
    <p:sldId id="487" r:id="rId24"/>
    <p:sldId id="484" r:id="rId25"/>
    <p:sldId id="474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902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828" y="-504"/>
      </p:cViewPr>
      <p:guideLst>
        <p:guide orient="horz" pos="2128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5.png"/><Relationship Id="rId9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7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0.xml"/><Relationship Id="rId7" Type="http://schemas.openxmlformats.org/officeDocument/2006/relationships/image" Target="../media/image27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7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3.xml"/><Relationship Id="rId7" Type="http://schemas.openxmlformats.org/officeDocument/2006/relationships/image" Target="../media/image1.jpeg"/><Relationship Id="rId12" Type="http://schemas.openxmlformats.org/officeDocument/2006/relationships/image" Target="../media/image4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5" Type="http://schemas.openxmlformats.org/officeDocument/2006/relationships/tags" Target="../tags/tag15.xml"/><Relationship Id="rId10" Type="http://schemas.openxmlformats.org/officeDocument/2006/relationships/image" Target="../media/image45.jpeg"/><Relationship Id="rId4" Type="http://schemas.openxmlformats.org/officeDocument/2006/relationships/tags" Target="../tags/tag14.xml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1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7.tif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1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5.png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4992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　分数的基本性质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  分数的意义和性质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4" name="组合 73"/>
          <p:cNvGrpSpPr/>
          <p:nvPr/>
        </p:nvGrpSpPr>
        <p:grpSpPr>
          <a:xfrm>
            <a:off x="4894263" y="4765358"/>
            <a:ext cx="3302000" cy="1095375"/>
            <a:chOff x="3818290" y="3401713"/>
            <a:chExt cx="3301796" cy="1096134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818290" y="3403301"/>
              <a:ext cx="387326" cy="1078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4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8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5210441" y="3419187"/>
              <a:ext cx="387326" cy="1078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2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4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6720061" y="3401713"/>
              <a:ext cx="387326" cy="1078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1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2</a:t>
              </a: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6083512" y="3605054"/>
              <a:ext cx="415899" cy="587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</a:t>
              </a: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4573893" y="3649535"/>
              <a:ext cx="415899" cy="587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</a:t>
              </a:r>
            </a:p>
          </p:txBody>
        </p:sp>
        <p:sp>
          <p:nvSpPr>
            <p:cNvPr id="51" name="Line 40"/>
            <p:cNvSpPr>
              <a:spLocks noChangeShapeType="1"/>
            </p:cNvSpPr>
            <p:nvPr/>
          </p:nvSpPr>
          <p:spPr bwMode="auto">
            <a:xfrm>
              <a:off x="3853213" y="3965665"/>
              <a:ext cx="34922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52" name="Line 41"/>
            <p:cNvSpPr>
              <a:spLocks noChangeShapeType="1"/>
            </p:cNvSpPr>
            <p:nvPr/>
          </p:nvSpPr>
          <p:spPr bwMode="auto">
            <a:xfrm>
              <a:off x="5231078" y="3994260"/>
              <a:ext cx="34922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53" name="Line 42"/>
            <p:cNvSpPr>
              <a:spLocks noChangeShapeType="1"/>
            </p:cNvSpPr>
            <p:nvPr/>
          </p:nvSpPr>
          <p:spPr bwMode="auto">
            <a:xfrm>
              <a:off x="6770858" y="3949779"/>
              <a:ext cx="3492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78600" y="4646295"/>
            <a:ext cx="1335088" cy="233363"/>
            <a:chOff x="2916933" y="3143674"/>
            <a:chExt cx="1335027" cy="233363"/>
          </a:xfrm>
        </p:grpSpPr>
        <p:pic>
          <p:nvPicPr>
            <p:cNvPr id="18443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56" name="直接连接符 55"/>
            <p:cNvCxnSpPr/>
            <p:nvPr/>
          </p:nvCxnSpPr>
          <p:spPr>
            <a:xfrm>
              <a:off x="4082105" y="3340524"/>
              <a:ext cx="144456" cy="1746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18443" idx="3"/>
              <a:endCxn id="18443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18443" idx="3"/>
              <a:endCxn id="18443" idx="3"/>
            </p:cNvCxnSpPr>
            <p:nvPr/>
          </p:nvCxnSpPr>
          <p:spPr>
            <a:xfrm>
              <a:off x="4134490" y="3257974"/>
              <a:ext cx="96833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135563" y="4646295"/>
            <a:ext cx="2778126" cy="233363"/>
            <a:chOff x="2916933" y="3143674"/>
            <a:chExt cx="2778001" cy="233363"/>
          </a:xfrm>
        </p:grpSpPr>
        <p:pic>
          <p:nvPicPr>
            <p:cNvPr id="18448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61" name="直接连接符 60"/>
            <p:cNvCxnSpPr>
              <a:stCxn id="18443" idx="3"/>
              <a:endCxn id="18443" idx="3"/>
            </p:cNvCxnSpPr>
            <p:nvPr/>
          </p:nvCxnSpPr>
          <p:spPr>
            <a:xfrm>
              <a:off x="5694934" y="3332269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18448" idx="3"/>
              <a:endCxn id="18448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18448" idx="3"/>
              <a:endCxn id="18448" idx="3"/>
            </p:cNvCxnSpPr>
            <p:nvPr/>
          </p:nvCxnSpPr>
          <p:spPr>
            <a:xfrm>
              <a:off x="4134490" y="3257974"/>
              <a:ext cx="96834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 flipV="1">
            <a:off x="6470650" y="4834573"/>
            <a:ext cx="1465263" cy="1149985"/>
            <a:chOff x="2786764" y="3143674"/>
            <a:chExt cx="1465196" cy="1149985"/>
          </a:xfrm>
        </p:grpSpPr>
        <p:pic>
          <p:nvPicPr>
            <p:cNvPr id="18453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66" name="直接连接符 65"/>
            <p:cNvCxnSpPr>
              <a:stCxn id="18448" idx="3"/>
              <a:endCxn id="18448" idx="3"/>
            </p:cNvCxnSpPr>
            <p:nvPr/>
          </p:nvCxnSpPr>
          <p:spPr>
            <a:xfrm>
              <a:off x="2786764" y="4293659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18453" idx="3"/>
              <a:endCxn id="18453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18453" idx="3"/>
              <a:endCxn id="18453" idx="3"/>
            </p:cNvCxnSpPr>
            <p:nvPr/>
          </p:nvCxnSpPr>
          <p:spPr>
            <a:xfrm>
              <a:off x="4134490" y="3257974"/>
              <a:ext cx="96833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flipV="1">
            <a:off x="5157788" y="5751195"/>
            <a:ext cx="2778126" cy="233363"/>
            <a:chOff x="2916933" y="3143674"/>
            <a:chExt cx="2778001" cy="233363"/>
          </a:xfrm>
        </p:grpSpPr>
        <p:pic>
          <p:nvPicPr>
            <p:cNvPr id="18458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1" name="直接连接符 70"/>
            <p:cNvCxnSpPr>
              <a:stCxn id="18453" idx="3"/>
              <a:endCxn id="18453" idx="3"/>
            </p:cNvCxnSpPr>
            <p:nvPr/>
          </p:nvCxnSpPr>
          <p:spPr>
            <a:xfrm>
              <a:off x="5694934" y="3188759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18458" idx="3"/>
              <a:endCxn id="18458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18458" idx="3"/>
              <a:endCxn id="18458" idx="3"/>
            </p:cNvCxnSpPr>
            <p:nvPr/>
          </p:nvCxnSpPr>
          <p:spPr>
            <a:xfrm>
              <a:off x="4134490" y="3257974"/>
              <a:ext cx="96834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62" name="组合 22"/>
          <p:cNvGrpSpPr/>
          <p:nvPr/>
        </p:nvGrpSpPr>
        <p:grpSpPr>
          <a:xfrm>
            <a:off x="6364186" y="4860600"/>
            <a:ext cx="0" cy="0"/>
            <a:chOff x="-2147483648" y="-2147483648"/>
            <a:chExt cx="2147483647" cy="2147483647"/>
          </a:xfrm>
        </p:grpSpPr>
        <p:cxnSp>
          <p:nvCxnSpPr>
            <p:cNvPr id="14" name="直接连接符 13"/>
            <p:cNvCxnSpPr>
              <a:stCxn id="18458" idx="3"/>
              <a:endCxn id="18458" idx="3"/>
            </p:cNvCxnSpPr>
            <p:nvPr/>
          </p:nvCxnSpPr>
          <p:spPr>
            <a:xfrm>
              <a:off x="-2147483648" y="-2147483648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8458" idx="3"/>
              <a:endCxn id="18458" idx="3"/>
            </p:cNvCxnSpPr>
            <p:nvPr/>
          </p:nvCxnSpPr>
          <p:spPr>
            <a:xfrm>
              <a:off x="-2147483648" y="-2147483648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8458" idx="3"/>
              <a:endCxn id="18458" idx="3"/>
            </p:cNvCxnSpPr>
            <p:nvPr/>
          </p:nvCxnSpPr>
          <p:spPr>
            <a:xfrm>
              <a:off x="0" y="0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1712278" y="2606358"/>
            <a:ext cx="36020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从右往左看：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41425" y="3205480"/>
            <a:ext cx="1011364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分数的分子、分母同时除以</a:t>
            </a:r>
            <a:r>
              <a:rPr lang="en-US" altLang="zh-CN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2</a:t>
            </a:r>
            <a:r>
              <a:rPr lang="zh-CN" altLang="en-US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，而分数的大小不变。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2667000" y="2423478"/>
            <a:ext cx="6034088" cy="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Box 33"/>
          <p:cNvSpPr txBox="1">
            <a:spLocks noChangeArrowheads="1"/>
          </p:cNvSpPr>
          <p:nvPr/>
        </p:nvSpPr>
        <p:spPr bwMode="auto">
          <a:xfrm>
            <a:off x="5341303" y="4191000"/>
            <a:ext cx="8001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÷2</a:t>
            </a:r>
          </a:p>
        </p:txBody>
      </p:sp>
      <p:sp>
        <p:nvSpPr>
          <p:cNvPr id="48" name="Rectangle 34"/>
          <p:cNvSpPr>
            <a:spLocks noChangeArrowheads="1"/>
          </p:cNvSpPr>
          <p:nvPr/>
        </p:nvSpPr>
        <p:spPr bwMode="auto">
          <a:xfrm>
            <a:off x="6853238" y="4147820"/>
            <a:ext cx="798513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÷2</a:t>
            </a:r>
          </a:p>
        </p:txBody>
      </p:sp>
      <p:graphicFrame>
        <p:nvGraphicFramePr>
          <p:cNvPr id="98" name="对象 97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64840" y="976630"/>
          <a:ext cx="514350" cy="1328420"/>
        </p:xfrm>
        <a:graphic>
          <a:graphicData uri="http://schemas.openxmlformats.org/presentationml/2006/ole">
            <p:oleObj spid="_x0000_s19459" r:id="rId9" imgW="152280" imgH="393480" progId="">
              <p:embed/>
            </p:oleObj>
          </a:graphicData>
        </a:graphic>
      </p:graphicFrame>
      <p:graphicFrame>
        <p:nvGraphicFramePr>
          <p:cNvPr id="99" name="对象 98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77180" y="1048385"/>
          <a:ext cx="514350" cy="1328420"/>
        </p:xfrm>
        <a:graphic>
          <a:graphicData uri="http://schemas.openxmlformats.org/presentationml/2006/ole">
            <p:oleObj spid="_x0000_s19458" r:id="rId10" imgW="152280" imgH="393480" progId="">
              <p:embed/>
            </p:oleObj>
          </a:graphicData>
        </a:graphic>
      </p:graphicFrame>
      <p:graphicFrame>
        <p:nvGraphicFramePr>
          <p:cNvPr id="101" name="对象 100">
            <a:hlinkClick r:id="" action="ppaction://ole?verb=0"/>
          </p:cNvPr>
          <p:cNvGraphicFramePr>
            <a:graphicFrameLocks/>
          </p:cNvGraphicFramePr>
          <p:nvPr/>
        </p:nvGraphicFramePr>
        <p:xfrm>
          <a:off x="7369810" y="1031875"/>
          <a:ext cx="514350" cy="1328420"/>
        </p:xfrm>
        <a:graphic>
          <a:graphicData uri="http://schemas.openxmlformats.org/presentationml/2006/ole">
            <p:oleObj spid="_x0000_s19457" r:id="rId11" imgW="152280" imgH="393480" progId="">
              <p:embed/>
            </p:oleObj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4178935" y="126936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6315075" y="125285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47" grpId="0" bldLvl="0" animBg="1"/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2" name="Group 2"/>
          <p:cNvGrpSpPr/>
          <p:nvPr/>
        </p:nvGrpSpPr>
        <p:grpSpPr bwMode="auto">
          <a:xfrm>
            <a:off x="8403699" y="4198731"/>
            <a:ext cx="1110615" cy="1724028"/>
            <a:chOff x="0" y="-90"/>
            <a:chExt cx="500" cy="1086"/>
          </a:xfrm>
        </p:grpSpPr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0" y="240"/>
              <a:ext cx="396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</a:p>
          </p:txBody>
        </p:sp>
        <p:sp>
          <p:nvSpPr>
            <p:cNvPr id="10243" name="Line 3"/>
            <p:cNvSpPr>
              <a:spLocks noChangeShapeType="1"/>
            </p:cNvSpPr>
            <p:nvPr/>
          </p:nvSpPr>
          <p:spPr bwMode="auto">
            <a:xfrm>
              <a:off x="9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47" y="-90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0246" name="Group 6"/>
          <p:cNvGrpSpPr/>
          <p:nvPr/>
        </p:nvGrpSpPr>
        <p:grpSpPr bwMode="auto">
          <a:xfrm>
            <a:off x="5987623" y="4175118"/>
            <a:ext cx="1153453" cy="1171577"/>
            <a:chOff x="0" y="-91"/>
            <a:chExt cx="512" cy="738"/>
          </a:xfrm>
        </p:grpSpPr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5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52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250" name="Group 10"/>
          <p:cNvGrpSpPr/>
          <p:nvPr/>
        </p:nvGrpSpPr>
        <p:grpSpPr bwMode="auto">
          <a:xfrm>
            <a:off x="3468260" y="4193948"/>
            <a:ext cx="1092847" cy="1171573"/>
            <a:chOff x="0" y="-91"/>
            <a:chExt cx="492" cy="738"/>
          </a:xfrm>
        </p:grpSpPr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52" name="Text Box 12"/>
            <p:cNvSpPr txBox="1">
              <a:spLocks noChangeArrowheads="1"/>
            </p:cNvSpPr>
            <p:nvPr/>
          </p:nvSpPr>
          <p:spPr bwMode="auto">
            <a:xfrm>
              <a:off x="3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39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2633863" y="1163850"/>
            <a:ext cx="7696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按要求涂色，再比较它们的大小。</a:t>
            </a:r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8003872" y="1942870"/>
            <a:ext cx="2057400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5340047" y="1942151"/>
            <a:ext cx="2057400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17"/>
          <p:cNvSpPr>
            <a:spLocks noChangeArrowheads="1"/>
          </p:cNvSpPr>
          <p:nvPr/>
        </p:nvSpPr>
        <p:spPr bwMode="auto">
          <a:xfrm>
            <a:off x="2716454" y="1942151"/>
            <a:ext cx="2017043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2716456" y="1942151"/>
            <a:ext cx="2053066" cy="2051050"/>
          </a:xfrm>
          <a:prstGeom prst="flowChartOr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59" name="Group 19"/>
          <p:cNvGrpSpPr/>
          <p:nvPr/>
        </p:nvGrpSpPr>
        <p:grpSpPr bwMode="auto">
          <a:xfrm>
            <a:off x="5317822" y="1942151"/>
            <a:ext cx="2079625" cy="2057400"/>
            <a:chOff x="0" y="0"/>
            <a:chExt cx="1296" cy="1296"/>
          </a:xfrm>
        </p:grpSpPr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0" y="0"/>
              <a:ext cx="1296" cy="1296"/>
            </a:xfrm>
            <a:prstGeom prst="ellipse">
              <a:avLst/>
            </a:prstGeom>
            <a:solidFill>
              <a:srgbClr val="FFFF99"/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61" name="Group 21"/>
            <p:cNvGrpSpPr/>
            <p:nvPr/>
          </p:nvGrpSpPr>
          <p:grpSpPr bwMode="auto">
            <a:xfrm>
              <a:off x="0" y="0"/>
              <a:ext cx="1296" cy="1296"/>
              <a:chOff x="0" y="0"/>
              <a:chExt cx="1296" cy="1296"/>
            </a:xfrm>
          </p:grpSpPr>
          <p:sp>
            <p:nvSpPr>
              <p:cNvPr id="10262" name="Line 22"/>
              <p:cNvSpPr>
                <a:spLocks noChangeShapeType="1"/>
              </p:cNvSpPr>
              <p:nvPr/>
            </p:nvSpPr>
            <p:spPr bwMode="auto">
              <a:xfrm flipH="1" flipV="1">
                <a:off x="171" y="221"/>
                <a:ext cx="908" cy="907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3" name="Line 23"/>
              <p:cNvSpPr>
                <a:spLocks noChangeShapeType="1"/>
              </p:cNvSpPr>
              <p:nvPr/>
            </p:nvSpPr>
            <p:spPr bwMode="auto">
              <a:xfrm>
                <a:off x="0" y="672"/>
                <a:ext cx="1296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>
                <a:off x="624" y="0"/>
                <a:ext cx="0" cy="12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5" name="Line 25"/>
              <p:cNvSpPr>
                <a:spLocks noChangeShapeType="1"/>
              </p:cNvSpPr>
              <p:nvPr/>
            </p:nvSpPr>
            <p:spPr bwMode="auto">
              <a:xfrm flipV="1">
                <a:off x="192" y="192"/>
                <a:ext cx="912" cy="912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66" name="Group 26"/>
          <p:cNvGrpSpPr/>
          <p:nvPr/>
        </p:nvGrpSpPr>
        <p:grpSpPr bwMode="auto">
          <a:xfrm>
            <a:off x="8003872" y="1939060"/>
            <a:ext cx="2057400" cy="2057400"/>
            <a:chOff x="0" y="0"/>
            <a:chExt cx="1296" cy="1296"/>
          </a:xfrm>
        </p:grpSpPr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0" y="0"/>
              <a:ext cx="1296" cy="1296"/>
            </a:xfrm>
            <a:prstGeom prst="ellipse">
              <a:avLst/>
            </a:prstGeom>
            <a:solidFill>
              <a:srgbClr val="FFFF99"/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68" name="Group 28"/>
            <p:cNvGrpSpPr/>
            <p:nvPr/>
          </p:nvGrpSpPr>
          <p:grpSpPr bwMode="auto">
            <a:xfrm>
              <a:off x="0" y="0"/>
              <a:ext cx="1296" cy="1296"/>
              <a:chOff x="0" y="0"/>
              <a:chExt cx="1296" cy="1296"/>
            </a:xfrm>
          </p:grpSpPr>
          <p:sp>
            <p:nvSpPr>
              <p:cNvPr id="10269" name="Line 29"/>
              <p:cNvSpPr>
                <a:spLocks noChangeShapeType="1"/>
              </p:cNvSpPr>
              <p:nvPr/>
            </p:nvSpPr>
            <p:spPr bwMode="auto">
              <a:xfrm>
                <a:off x="624" y="0"/>
                <a:ext cx="0" cy="12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270" name="Group 30"/>
              <p:cNvGrpSpPr/>
              <p:nvPr/>
            </p:nvGrpSpPr>
            <p:grpSpPr bwMode="auto">
              <a:xfrm>
                <a:off x="0" y="84"/>
                <a:ext cx="1296" cy="1152"/>
                <a:chOff x="0" y="0"/>
                <a:chExt cx="1296" cy="1152"/>
              </a:xfrm>
            </p:grpSpPr>
            <p:sp>
              <p:nvSpPr>
                <p:cNvPr id="10271" name="Line 31"/>
                <p:cNvSpPr>
                  <a:spLocks noChangeShapeType="1"/>
                </p:cNvSpPr>
                <p:nvPr/>
              </p:nvSpPr>
              <p:spPr bwMode="auto">
                <a:xfrm>
                  <a:off x="0" y="588"/>
                  <a:ext cx="129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2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624" y="252"/>
                  <a:ext cx="582" cy="33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627" y="0"/>
                  <a:ext cx="336" cy="57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4" name="Line 34"/>
                <p:cNvSpPr>
                  <a:spLocks noChangeShapeType="1"/>
                </p:cNvSpPr>
                <p:nvPr/>
              </p:nvSpPr>
              <p:spPr bwMode="auto">
                <a:xfrm flipH="1" flipV="1">
                  <a:off x="288" y="12"/>
                  <a:ext cx="336" cy="57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5" name="Line 35"/>
                <p:cNvSpPr>
                  <a:spLocks noChangeShapeType="1"/>
                </p:cNvSpPr>
                <p:nvPr/>
              </p:nvSpPr>
              <p:spPr bwMode="auto">
                <a:xfrm>
                  <a:off x="624" y="588"/>
                  <a:ext cx="576" cy="324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6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88" y="588"/>
                  <a:ext cx="336" cy="528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7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84" y="597"/>
                  <a:ext cx="528" cy="288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8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75" y="258"/>
                  <a:ext cx="561" cy="33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9" name="Line 39"/>
                <p:cNvSpPr>
                  <a:spLocks noChangeShapeType="1"/>
                </p:cNvSpPr>
                <p:nvPr/>
              </p:nvSpPr>
              <p:spPr bwMode="auto">
                <a:xfrm>
                  <a:off x="624" y="588"/>
                  <a:ext cx="336" cy="564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" name="饼形 8"/>
          <p:cNvSpPr/>
          <p:nvPr/>
        </p:nvSpPr>
        <p:spPr>
          <a:xfrm>
            <a:off x="2697406" y="1930554"/>
            <a:ext cx="2062686" cy="2080681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>
            <a:off x="5327253" y="1942151"/>
            <a:ext cx="1957035" cy="2088356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饼形 41"/>
          <p:cNvSpPr/>
          <p:nvPr/>
        </p:nvSpPr>
        <p:spPr>
          <a:xfrm>
            <a:off x="8003873" y="1942870"/>
            <a:ext cx="1944712" cy="2097881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4638111" y="4300702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7135385" y="4279158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45" name="Text Box 29"/>
          <p:cNvSpPr txBox="1">
            <a:spLocks noChangeArrowheads="1"/>
          </p:cNvSpPr>
          <p:nvPr/>
        </p:nvSpPr>
        <p:spPr bwMode="auto">
          <a:xfrm>
            <a:off x="2481463" y="5384711"/>
            <a:ext cx="8001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分子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不一样，分母不一样，它们的大小</a:t>
            </a:r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为什么还是相等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1823 0.001574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19948 -0.001481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8" grpId="0" bldLvl="0" animBg="1"/>
      <p:bldP spid="9" grpId="0" bldLvl="0" animBg="1"/>
      <p:bldP spid="9" grpId="1" bldLvl="0" animBg="1"/>
      <p:bldP spid="41" grpId="0" bldLvl="0" animBg="1"/>
      <p:bldP spid="42" grpId="0" bldLvl="0" animBg="1"/>
      <p:bldP spid="42" grpId="1" bldLvl="0" animBg="1"/>
      <p:bldP spid="43" grpId="0" bldLvl="0" animBg="1"/>
      <p:bldP spid="44" grpId="0" bldLvl="0" animBg="1"/>
      <p:bldP spid="4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Group 6"/>
          <p:cNvGrpSpPr/>
          <p:nvPr/>
        </p:nvGrpSpPr>
        <p:grpSpPr bwMode="auto">
          <a:xfrm>
            <a:off x="7444274" y="3306019"/>
            <a:ext cx="1486873" cy="1171577"/>
            <a:chOff x="0" y="-91"/>
            <a:chExt cx="660" cy="738"/>
          </a:xfrm>
        </p:grpSpPr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59" y="-91"/>
              <a:ext cx="54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3600" dirty="0" smtClean="0">
                  <a:latin typeface="Times New Roman" panose="02020603050405020304" pitchFamily="18" charset="0"/>
                </a:rPr>
                <a:t>×0</a:t>
              </a:r>
              <a:endPara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" name="Text Box 9"/>
            <p:cNvSpPr txBox="1">
              <a:spLocks noChangeArrowheads="1"/>
            </p:cNvSpPr>
            <p:nvPr/>
          </p:nvSpPr>
          <p:spPr bwMode="auto">
            <a:xfrm>
              <a:off x="52" y="240"/>
              <a:ext cx="60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4</a:t>
              </a:r>
              <a:r>
                <a:rPr lang="en-US" altLang="zh-CN" sz="3600" dirty="0" smtClean="0">
                  <a:latin typeface="Times New Roman" panose="02020603050405020304" pitchFamily="18" charset="0"/>
                </a:rPr>
                <a:t>×0</a:t>
              </a:r>
              <a:endPara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0" y="288"/>
              <a:ext cx="660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2636009" y="1227455"/>
            <a:ext cx="68259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       分数的分子和分母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同时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乘或除以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相同的</a:t>
            </a:r>
            <a:r>
              <a:rPr lang="zh-CN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数               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charset="-122"/>
              </a:rPr>
              <a:t>分数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的大小不变。</a:t>
            </a: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4276969" y="1687083"/>
            <a:ext cx="1584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anose="02020603050405020304" pitchFamily="18" charset="0"/>
              </a:rPr>
              <a:t>(</a:t>
            </a:r>
            <a:r>
              <a:rPr 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除外</a:t>
            </a:r>
            <a:r>
              <a:rPr lang="en-US" sz="3200" dirty="0">
                <a:latin typeface="Times New Roman" panose="02020603050405020304" pitchFamily="18" charset="0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693035" y="2256790"/>
            <a:ext cx="53136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这叫做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分数的基本性质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" name="AutoShape 5"/>
          <p:cNvSpPr>
            <a:spLocks noChangeArrowheads="1"/>
          </p:cNvSpPr>
          <p:nvPr/>
        </p:nvSpPr>
        <p:spPr bwMode="auto">
          <a:xfrm>
            <a:off x="1365250" y="3082290"/>
            <a:ext cx="4079875" cy="1799590"/>
          </a:xfrm>
          <a:prstGeom prst="cloudCallout">
            <a:avLst>
              <a:gd name="adj1" fmla="val -43011"/>
              <a:gd name="adj2" fmla="val 29957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相同的数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”是指哪些数？</a:t>
            </a: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1866900" y="3338830"/>
            <a:ext cx="3043555" cy="10763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这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样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列式行吗？为什么？</a:t>
            </a:r>
          </a:p>
        </p:txBody>
      </p:sp>
      <p:grpSp>
        <p:nvGrpSpPr>
          <p:cNvPr id="46" name="Group 10"/>
          <p:cNvGrpSpPr/>
          <p:nvPr/>
        </p:nvGrpSpPr>
        <p:grpSpPr bwMode="auto">
          <a:xfrm>
            <a:off x="6051375" y="3306019"/>
            <a:ext cx="1092847" cy="1171573"/>
            <a:chOff x="0" y="-91"/>
            <a:chExt cx="492" cy="738"/>
          </a:xfrm>
        </p:grpSpPr>
        <p:sp>
          <p:nvSpPr>
            <p:cNvPr id="47" name="Line 11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3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39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6743574" y="3387497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8945712" y="3386312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52" name="Text Box 16"/>
          <p:cNvSpPr txBox="1">
            <a:spLocks noChangeArrowheads="1"/>
          </p:cNvSpPr>
          <p:nvPr/>
        </p:nvSpPr>
        <p:spPr bwMode="auto">
          <a:xfrm>
            <a:off x="9537323" y="3379042"/>
            <a:ext cx="1022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53" name="Text Box 3"/>
          <p:cNvSpPr txBox="1">
            <a:spLocks noChangeArrowheads="1"/>
          </p:cNvSpPr>
          <p:nvPr/>
        </p:nvSpPr>
        <p:spPr bwMode="auto">
          <a:xfrm>
            <a:off x="5541645" y="5193665"/>
            <a:ext cx="4219575" cy="58356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0</a:t>
            </a:r>
            <a:r>
              <a:rPr lang="zh-CN" altLang="zh-CN" sz="3200" dirty="0"/>
              <a:t>不能作</a:t>
            </a:r>
            <a:r>
              <a:rPr lang="zh-CN" altLang="zh-CN" sz="3200" dirty="0" smtClean="0"/>
              <a:t>分母</a:t>
            </a:r>
            <a:r>
              <a:rPr lang="zh-CN" altLang="en-US" sz="3200" dirty="0" smtClean="0"/>
              <a:t>！！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5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 autoUpdateAnimBg="0"/>
      <p:bldP spid="43" grpId="0" bldLvl="0" animBg="1" autoUpdateAnimBg="0"/>
      <p:bldP spid="44" grpId="0" bldLvl="0" animBg="1" autoUpdateAnimBg="0"/>
      <p:bldP spid="45" grpId="0" bldLvl="0" animBg="1" autoUpdateAnimBg="0"/>
      <p:bldP spid="50" grpId="0" bldLvl="0" animBg="1"/>
      <p:bldP spid="51" grpId="0" bldLvl="0" animBg="1"/>
      <p:bldP spid="52" grpId="0" bldLvl="0" animBg="1"/>
      <p:bldP spid="53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539186" y="6134775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</a:p>
        </p:txBody>
      </p:sp>
      <p:sp>
        <p:nvSpPr>
          <p:cNvPr id="13314" name="Freeform 2"/>
          <p:cNvSpPr/>
          <p:nvPr/>
        </p:nvSpPr>
        <p:spPr bwMode="auto">
          <a:xfrm>
            <a:off x="3703742" y="2595493"/>
            <a:ext cx="6192837" cy="1666875"/>
          </a:xfrm>
          <a:custGeom>
            <a:avLst/>
            <a:gdLst>
              <a:gd name="T0" fmla="*/ 0 w 3901"/>
              <a:gd name="T1" fmla="*/ 778 h 808"/>
              <a:gd name="T2" fmla="*/ 317 w 3901"/>
              <a:gd name="T3" fmla="*/ 506 h 808"/>
              <a:gd name="T4" fmla="*/ 590 w 3901"/>
              <a:gd name="T5" fmla="*/ 460 h 808"/>
              <a:gd name="T6" fmla="*/ 816 w 3901"/>
              <a:gd name="T7" fmla="*/ 279 h 808"/>
              <a:gd name="T8" fmla="*/ 998 w 3901"/>
              <a:gd name="T9" fmla="*/ 97 h 808"/>
              <a:gd name="T10" fmla="*/ 1134 w 3901"/>
              <a:gd name="T11" fmla="*/ 52 h 808"/>
              <a:gd name="T12" fmla="*/ 1814 w 3901"/>
              <a:gd name="T13" fmla="*/ 7 h 808"/>
              <a:gd name="T14" fmla="*/ 2495 w 3901"/>
              <a:gd name="T15" fmla="*/ 7 h 808"/>
              <a:gd name="T16" fmla="*/ 2948 w 3901"/>
              <a:gd name="T17" fmla="*/ 52 h 808"/>
              <a:gd name="T18" fmla="*/ 3311 w 3901"/>
              <a:gd name="T19" fmla="*/ 188 h 808"/>
              <a:gd name="T20" fmla="*/ 3493 w 3901"/>
              <a:gd name="T21" fmla="*/ 324 h 808"/>
              <a:gd name="T22" fmla="*/ 3447 w 3901"/>
              <a:gd name="T23" fmla="*/ 551 h 808"/>
              <a:gd name="T24" fmla="*/ 3583 w 3901"/>
              <a:gd name="T25" fmla="*/ 596 h 808"/>
              <a:gd name="T26" fmla="*/ 3810 w 3901"/>
              <a:gd name="T27" fmla="*/ 778 h 808"/>
              <a:gd name="T28" fmla="*/ 3901 w 3901"/>
              <a:gd name="T29" fmla="*/ 77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01" h="808">
                <a:moveTo>
                  <a:pt x="0" y="778"/>
                </a:moveTo>
                <a:cubicBezTo>
                  <a:pt x="109" y="668"/>
                  <a:pt x="219" y="559"/>
                  <a:pt x="317" y="506"/>
                </a:cubicBezTo>
                <a:cubicBezTo>
                  <a:pt x="415" y="453"/>
                  <a:pt x="507" y="498"/>
                  <a:pt x="590" y="460"/>
                </a:cubicBezTo>
                <a:cubicBezTo>
                  <a:pt x="673" y="422"/>
                  <a:pt x="748" y="340"/>
                  <a:pt x="816" y="279"/>
                </a:cubicBezTo>
                <a:cubicBezTo>
                  <a:pt x="884" y="218"/>
                  <a:pt x="945" y="135"/>
                  <a:pt x="998" y="97"/>
                </a:cubicBezTo>
                <a:cubicBezTo>
                  <a:pt x="1051" y="59"/>
                  <a:pt x="998" y="67"/>
                  <a:pt x="1134" y="52"/>
                </a:cubicBezTo>
                <a:cubicBezTo>
                  <a:pt x="1270" y="37"/>
                  <a:pt x="1587" y="14"/>
                  <a:pt x="1814" y="7"/>
                </a:cubicBezTo>
                <a:cubicBezTo>
                  <a:pt x="2041" y="0"/>
                  <a:pt x="2306" y="0"/>
                  <a:pt x="2495" y="7"/>
                </a:cubicBezTo>
                <a:cubicBezTo>
                  <a:pt x="2684" y="14"/>
                  <a:pt x="2812" y="22"/>
                  <a:pt x="2948" y="52"/>
                </a:cubicBezTo>
                <a:cubicBezTo>
                  <a:pt x="3084" y="82"/>
                  <a:pt x="3220" y="143"/>
                  <a:pt x="3311" y="188"/>
                </a:cubicBezTo>
                <a:cubicBezTo>
                  <a:pt x="3402" y="233"/>
                  <a:pt x="3470" y="264"/>
                  <a:pt x="3493" y="324"/>
                </a:cubicBezTo>
                <a:cubicBezTo>
                  <a:pt x="3516" y="384"/>
                  <a:pt x="3432" y="506"/>
                  <a:pt x="3447" y="551"/>
                </a:cubicBezTo>
                <a:cubicBezTo>
                  <a:pt x="3462" y="596"/>
                  <a:pt x="3523" y="558"/>
                  <a:pt x="3583" y="596"/>
                </a:cubicBezTo>
                <a:cubicBezTo>
                  <a:pt x="3643" y="634"/>
                  <a:pt x="3757" y="748"/>
                  <a:pt x="3810" y="778"/>
                </a:cubicBezTo>
                <a:cubicBezTo>
                  <a:pt x="3863" y="808"/>
                  <a:pt x="3894" y="778"/>
                  <a:pt x="3901" y="778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Cloud"/>
          <p:cNvSpPr>
            <a:spLocks noChangeAspect="1" noEditPoints="1" noChangeArrowheads="1"/>
          </p:cNvSpPr>
          <p:nvPr/>
        </p:nvSpPr>
        <p:spPr bwMode="auto">
          <a:xfrm>
            <a:off x="4207798" y="2390606"/>
            <a:ext cx="4680520" cy="216011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分数基本性质与学过的什么知识有联系？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6" name="Picture 4" descr="AG00176_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070" y="2246144"/>
            <a:ext cx="1365448" cy="230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AG00176_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630" y="2246144"/>
            <a:ext cx="1366465" cy="230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695630" y="877992"/>
            <a:ext cx="81375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    分数的分子和分母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同时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乘或者除以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相同的</a:t>
            </a:r>
            <a:r>
              <a:rPr lang="zh-CN" altLang="en-US" sz="3200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数</a:t>
            </a:r>
            <a:r>
              <a:rPr lang="en-US" altLang="zh-CN" sz="3200" dirty="0">
                <a:latin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除外</a:t>
            </a:r>
            <a:r>
              <a:rPr lang="en-US" altLang="zh-CN" sz="3200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charset="-122"/>
              </a:rPr>
              <a:t>，分数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的大小不变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r>
              <a:rPr lang="zh-CN" altLang="en-US" sz="3200" dirty="0">
                <a:latin typeface="Times New Roman" panose="02020603050405020304" pitchFamily="18" charset="0"/>
              </a:rPr>
              <a:t>这叫做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分数的基本性质</a:t>
            </a:r>
            <a:r>
              <a:rPr lang="zh-CN" altLang="en-US" sz="3200" dirty="0" smtClean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54243" y="4550722"/>
            <a:ext cx="73469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商不变的性质：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被除数和除数，同时乘以或除以相同的数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sz="3200" b="1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3200" b="1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，商不变。</a:t>
            </a: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3067074" y="5558512"/>
            <a:ext cx="6280150" cy="1174750"/>
            <a:chOff x="0" y="0"/>
            <a:chExt cx="3956" cy="740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0" y="192"/>
              <a:ext cx="297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3÷4=(     ) ÷ 12</a:t>
              </a:r>
            </a:p>
          </p:txBody>
        </p:sp>
        <p:grpSp>
          <p:nvGrpSpPr>
            <p:cNvPr id="19" name="Group 5"/>
            <p:cNvGrpSpPr/>
            <p:nvPr/>
          </p:nvGrpSpPr>
          <p:grpSpPr bwMode="auto">
            <a:xfrm>
              <a:off x="2688" y="0"/>
              <a:ext cx="1268" cy="740"/>
              <a:chOff x="0" y="0"/>
              <a:chExt cx="1268" cy="740"/>
            </a:xfrm>
          </p:grpSpPr>
          <p:grpSp>
            <p:nvGrpSpPr>
              <p:cNvPr id="20" name="Group 6"/>
              <p:cNvGrpSpPr/>
              <p:nvPr/>
            </p:nvGrpSpPr>
            <p:grpSpPr bwMode="auto">
              <a:xfrm>
                <a:off x="672" y="0"/>
                <a:ext cx="596" cy="740"/>
                <a:chOff x="0" y="0"/>
                <a:chExt cx="596" cy="740"/>
              </a:xfrm>
            </p:grpSpPr>
            <p:sp>
              <p:nvSpPr>
                <p:cNvPr id="21" name="Line 7"/>
                <p:cNvSpPr>
                  <a:spLocks noChangeShapeType="1"/>
                </p:cNvSpPr>
                <p:nvPr/>
              </p:nvSpPr>
              <p:spPr bwMode="auto">
                <a:xfrm>
                  <a:off x="96" y="384"/>
                  <a:ext cx="33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336"/>
                  <a:ext cx="59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(    )</a:t>
                  </a:r>
                </a:p>
              </p:txBody>
            </p:sp>
            <p:sp>
              <p:nvSpPr>
                <p:cNvPr id="27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44" y="0"/>
                  <a:ext cx="384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9</a:t>
                  </a:r>
                </a:p>
              </p:txBody>
            </p:sp>
          </p:grpSp>
          <p:grpSp>
            <p:nvGrpSpPr>
              <p:cNvPr id="32" name="Group 10"/>
              <p:cNvGrpSpPr/>
              <p:nvPr/>
            </p:nvGrpSpPr>
            <p:grpSpPr bwMode="auto">
              <a:xfrm>
                <a:off x="0" y="0"/>
                <a:ext cx="351" cy="740"/>
                <a:chOff x="0" y="0"/>
                <a:chExt cx="351" cy="740"/>
              </a:xfrm>
            </p:grpSpPr>
            <p:sp>
              <p:nvSpPr>
                <p:cNvPr id="33" name="Line 11"/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33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5" y="336"/>
                  <a:ext cx="33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</a:p>
              </p:txBody>
            </p:sp>
            <p:sp>
              <p:nvSpPr>
                <p:cNvPr id="3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8" y="0"/>
                  <a:ext cx="288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</a:p>
              </p:txBody>
            </p:sp>
          </p:grp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384" y="192"/>
                <a:ext cx="28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6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</a:p>
            </p:txBody>
          </p:sp>
        </p:grpSp>
      </p:grp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4578374" y="5918875"/>
            <a:ext cx="76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 autoUpdateAnimBg="0"/>
      <p:bldP spid="14" grpId="0" bldLvl="0" animBg="1"/>
      <p:bldP spid="40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98525" y="1353185"/>
            <a:ext cx="882015" cy="783590"/>
            <a:chOff x="13058" y="9214"/>
            <a:chExt cx="1389" cy="1234"/>
          </a:xfrm>
        </p:grpSpPr>
        <p:sp>
          <p:nvSpPr>
            <p:cNvPr id="14" name="圆角矩形 13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4411995" y="4263891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 Box 106"/>
          <p:cNvSpPr txBox="1">
            <a:spLocks noChangeArrowheads="1"/>
          </p:cNvSpPr>
          <p:nvPr/>
        </p:nvSpPr>
        <p:spPr bwMode="auto">
          <a:xfrm>
            <a:off x="1645285" y="1517015"/>
            <a:ext cx="9099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把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和      化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成分母是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而大小不变的分数。</a:t>
            </a:r>
          </a:p>
        </p:txBody>
      </p:sp>
      <p:sp>
        <p:nvSpPr>
          <p:cNvPr id="15379" name="Text Box 124"/>
          <p:cNvSpPr txBox="1">
            <a:spLocks noChangeArrowheads="1"/>
          </p:cNvSpPr>
          <p:nvPr/>
        </p:nvSpPr>
        <p:spPr bwMode="auto">
          <a:xfrm>
            <a:off x="6936683" y="2619626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5380" name="Text Box 125"/>
          <p:cNvSpPr txBox="1">
            <a:spLocks noChangeArrowheads="1"/>
          </p:cNvSpPr>
          <p:nvPr/>
        </p:nvSpPr>
        <p:spPr bwMode="auto">
          <a:xfrm>
            <a:off x="4998403" y="2600385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grpSp>
        <p:nvGrpSpPr>
          <p:cNvPr id="16" name="Group 93"/>
          <p:cNvGrpSpPr/>
          <p:nvPr/>
        </p:nvGrpSpPr>
        <p:grpSpPr bwMode="auto">
          <a:xfrm>
            <a:off x="2616834" y="1348266"/>
            <a:ext cx="549275" cy="1008063"/>
            <a:chOff x="3422" y="1301"/>
            <a:chExt cx="346" cy="635"/>
          </a:xfrm>
        </p:grpSpPr>
        <p:sp>
          <p:nvSpPr>
            <p:cNvPr id="19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7" name="Text Box 95"/>
            <p:cNvSpPr txBox="1">
              <a:spLocks noChangeArrowheads="1"/>
            </p:cNvSpPr>
            <p:nvPr/>
          </p:nvSpPr>
          <p:spPr bwMode="auto">
            <a:xfrm>
              <a:off x="3450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0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1" name="Group 93"/>
          <p:cNvGrpSpPr/>
          <p:nvPr/>
        </p:nvGrpSpPr>
        <p:grpSpPr bwMode="auto">
          <a:xfrm>
            <a:off x="3452697" y="1348266"/>
            <a:ext cx="748619" cy="1008063"/>
            <a:chOff x="3413" y="1301"/>
            <a:chExt cx="227" cy="635"/>
          </a:xfrm>
        </p:grpSpPr>
        <p:sp>
          <p:nvSpPr>
            <p:cNvPr id="22" name="Text Box 94"/>
            <p:cNvSpPr txBox="1">
              <a:spLocks noChangeArrowheads="1"/>
            </p:cNvSpPr>
            <p:nvPr/>
          </p:nvSpPr>
          <p:spPr bwMode="auto">
            <a:xfrm>
              <a:off x="3413" y="1568"/>
              <a:ext cx="19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8" name="Text Box 95"/>
            <p:cNvSpPr txBox="1">
              <a:spLocks noChangeArrowheads="1"/>
            </p:cNvSpPr>
            <p:nvPr/>
          </p:nvSpPr>
          <p:spPr bwMode="auto">
            <a:xfrm>
              <a:off x="3413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16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1" name="Group 93"/>
          <p:cNvGrpSpPr/>
          <p:nvPr/>
        </p:nvGrpSpPr>
        <p:grpSpPr bwMode="auto">
          <a:xfrm>
            <a:off x="2771123" y="2801934"/>
            <a:ext cx="504825" cy="1219202"/>
            <a:chOff x="3450" y="1246"/>
            <a:chExt cx="318" cy="768"/>
          </a:xfrm>
        </p:grpSpPr>
        <p:sp>
          <p:nvSpPr>
            <p:cNvPr id="42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4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7" name="Text Box 95"/>
          <p:cNvSpPr txBox="1">
            <a:spLocks noChangeArrowheads="1"/>
          </p:cNvSpPr>
          <p:nvPr/>
        </p:nvSpPr>
        <p:spPr bwMode="auto">
          <a:xfrm>
            <a:off x="3294863" y="2971109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8" name="Group 93"/>
          <p:cNvGrpSpPr/>
          <p:nvPr/>
        </p:nvGrpSpPr>
        <p:grpSpPr bwMode="auto">
          <a:xfrm>
            <a:off x="3864177" y="2658088"/>
            <a:ext cx="2055610" cy="1355727"/>
            <a:chOff x="3459" y="1155"/>
            <a:chExt cx="275" cy="854"/>
          </a:xfrm>
        </p:grpSpPr>
        <p:sp>
          <p:nvSpPr>
            <p:cNvPr id="49" name="Text Box 94"/>
            <p:cNvSpPr txBox="1">
              <a:spLocks noChangeArrowheads="1"/>
            </p:cNvSpPr>
            <p:nvPr/>
          </p:nvSpPr>
          <p:spPr bwMode="auto">
            <a:xfrm>
              <a:off x="3491" y="1563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3×4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0" name="Text Box 95"/>
            <p:cNvSpPr txBox="1">
              <a:spLocks noChangeArrowheads="1"/>
            </p:cNvSpPr>
            <p:nvPr/>
          </p:nvSpPr>
          <p:spPr bwMode="auto">
            <a:xfrm>
              <a:off x="3460" y="1155"/>
              <a:ext cx="13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2×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5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7" name="Text Box 95"/>
          <p:cNvSpPr txBox="1">
            <a:spLocks noChangeArrowheads="1"/>
          </p:cNvSpPr>
          <p:nvPr/>
        </p:nvSpPr>
        <p:spPr bwMode="auto">
          <a:xfrm>
            <a:off x="5957915" y="2971556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68" name="Group 93"/>
          <p:cNvGrpSpPr/>
          <p:nvPr/>
        </p:nvGrpSpPr>
        <p:grpSpPr bwMode="auto">
          <a:xfrm>
            <a:off x="6527239" y="3306236"/>
            <a:ext cx="1300641" cy="708026"/>
            <a:chOff x="3459" y="1563"/>
            <a:chExt cx="174" cy="446"/>
          </a:xfrm>
        </p:grpSpPr>
        <p:sp>
          <p:nvSpPr>
            <p:cNvPr id="69" name="Text Box 94"/>
            <p:cNvSpPr txBox="1">
              <a:spLocks noChangeArrowheads="1"/>
            </p:cNvSpPr>
            <p:nvPr/>
          </p:nvSpPr>
          <p:spPr bwMode="auto">
            <a:xfrm>
              <a:off x="3498" y="1563"/>
              <a:ext cx="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0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7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5269583" y="4196800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2" name="Group 93"/>
          <p:cNvGrpSpPr/>
          <p:nvPr/>
        </p:nvGrpSpPr>
        <p:grpSpPr bwMode="auto">
          <a:xfrm>
            <a:off x="2317774" y="4432294"/>
            <a:ext cx="902497" cy="1219202"/>
            <a:chOff x="3459" y="1246"/>
            <a:chExt cx="305" cy="768"/>
          </a:xfrm>
        </p:grpSpPr>
        <p:sp>
          <p:nvSpPr>
            <p:cNvPr id="73" name="Text Box 94"/>
            <p:cNvSpPr txBox="1">
              <a:spLocks noChangeArrowheads="1"/>
            </p:cNvSpPr>
            <p:nvPr/>
          </p:nvSpPr>
          <p:spPr bwMode="auto">
            <a:xfrm>
              <a:off x="3471" y="1568"/>
              <a:ext cx="29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4" name="Text Box 95"/>
            <p:cNvSpPr txBox="1">
              <a:spLocks noChangeArrowheads="1"/>
            </p:cNvSpPr>
            <p:nvPr/>
          </p:nvSpPr>
          <p:spPr bwMode="auto">
            <a:xfrm>
              <a:off x="3471" y="1246"/>
              <a:ext cx="25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5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6" name="Text Box 95"/>
          <p:cNvSpPr txBox="1">
            <a:spLocks noChangeArrowheads="1"/>
          </p:cNvSpPr>
          <p:nvPr/>
        </p:nvSpPr>
        <p:spPr bwMode="auto">
          <a:xfrm>
            <a:off x="3251019" y="4601469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7" name="Group 93"/>
          <p:cNvGrpSpPr/>
          <p:nvPr/>
        </p:nvGrpSpPr>
        <p:grpSpPr bwMode="auto">
          <a:xfrm>
            <a:off x="3820320" y="4288448"/>
            <a:ext cx="2465348" cy="1355727"/>
            <a:chOff x="3459" y="1155"/>
            <a:chExt cx="275" cy="854"/>
          </a:xfrm>
        </p:grpSpPr>
        <p:sp>
          <p:nvSpPr>
            <p:cNvPr id="78" name="Text Box 94"/>
            <p:cNvSpPr txBox="1">
              <a:spLocks noChangeArrowheads="1"/>
            </p:cNvSpPr>
            <p:nvPr/>
          </p:nvSpPr>
          <p:spPr bwMode="auto">
            <a:xfrm>
              <a:off x="3464" y="1563"/>
              <a:ext cx="7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9" name="Text Box 95"/>
            <p:cNvSpPr txBox="1">
              <a:spLocks noChangeArrowheads="1"/>
            </p:cNvSpPr>
            <p:nvPr/>
          </p:nvSpPr>
          <p:spPr bwMode="auto">
            <a:xfrm>
              <a:off x="3460" y="1155"/>
              <a:ext cx="9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0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1" name="Text Box 95"/>
          <p:cNvSpPr txBox="1">
            <a:spLocks noChangeArrowheads="1"/>
          </p:cNvSpPr>
          <p:nvPr/>
        </p:nvSpPr>
        <p:spPr bwMode="auto">
          <a:xfrm>
            <a:off x="6241539" y="4601916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2" name="Group 93"/>
          <p:cNvGrpSpPr/>
          <p:nvPr/>
        </p:nvGrpSpPr>
        <p:grpSpPr bwMode="auto">
          <a:xfrm>
            <a:off x="6699742" y="4936596"/>
            <a:ext cx="1300641" cy="708026"/>
            <a:chOff x="3459" y="1563"/>
            <a:chExt cx="174" cy="446"/>
          </a:xfrm>
        </p:grpSpPr>
        <p:sp>
          <p:nvSpPr>
            <p:cNvPr id="83" name="Text Box 94"/>
            <p:cNvSpPr txBox="1">
              <a:spLocks noChangeArrowheads="1"/>
            </p:cNvSpPr>
            <p:nvPr/>
          </p:nvSpPr>
          <p:spPr bwMode="auto">
            <a:xfrm>
              <a:off x="3498" y="1563"/>
              <a:ext cx="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4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7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5" name="Text Box 124"/>
          <p:cNvSpPr txBox="1">
            <a:spLocks noChangeArrowheads="1"/>
          </p:cNvSpPr>
          <p:nvPr/>
        </p:nvSpPr>
        <p:spPr bwMode="auto">
          <a:xfrm>
            <a:off x="7109186" y="4249986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" name="Rectangle 119"/>
          <p:cNvSpPr>
            <a:spLocks noChangeArrowheads="1"/>
          </p:cNvSpPr>
          <p:nvPr/>
        </p:nvSpPr>
        <p:spPr bwMode="auto">
          <a:xfrm>
            <a:off x="4873387" y="2705400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87" name="Rectangle 119"/>
          <p:cNvSpPr>
            <a:spLocks noChangeArrowheads="1"/>
          </p:cNvSpPr>
          <p:nvPr/>
        </p:nvSpPr>
        <p:spPr bwMode="auto">
          <a:xfrm>
            <a:off x="6825946" y="2722189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88" name="Rectangle 119"/>
          <p:cNvSpPr>
            <a:spLocks noChangeArrowheads="1"/>
          </p:cNvSpPr>
          <p:nvPr/>
        </p:nvSpPr>
        <p:spPr bwMode="auto">
          <a:xfrm>
            <a:off x="5189923" y="4324744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4441339" y="4928369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5296284" y="4983971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" name="Rectangle 119"/>
          <p:cNvSpPr>
            <a:spLocks noChangeArrowheads="1"/>
          </p:cNvSpPr>
          <p:nvPr/>
        </p:nvSpPr>
        <p:spPr bwMode="auto">
          <a:xfrm>
            <a:off x="5216624" y="5111915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92" name="Oval 121"/>
          <p:cNvSpPr>
            <a:spLocks noChangeArrowheads="1"/>
          </p:cNvSpPr>
          <p:nvPr/>
        </p:nvSpPr>
        <p:spPr bwMode="auto">
          <a:xfrm>
            <a:off x="4551248" y="5093880"/>
            <a:ext cx="538163" cy="538163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93" name="Rectangle 119"/>
          <p:cNvSpPr>
            <a:spLocks noChangeArrowheads="1"/>
          </p:cNvSpPr>
          <p:nvPr/>
        </p:nvSpPr>
        <p:spPr bwMode="auto">
          <a:xfrm>
            <a:off x="7033950" y="4335899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94" name="Oval 121"/>
          <p:cNvSpPr>
            <a:spLocks noChangeArrowheads="1"/>
          </p:cNvSpPr>
          <p:nvPr/>
        </p:nvSpPr>
        <p:spPr bwMode="auto">
          <a:xfrm>
            <a:off x="4513347" y="4407907"/>
            <a:ext cx="538163" cy="538163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utoUpdateAnimBg="0"/>
      <p:bldP spid="15379" grpId="0" autoUpdateAnimBg="0"/>
      <p:bldP spid="15380" grpId="0" autoUpdateAnimBg="0"/>
      <p:bldP spid="71" grpId="0" autoUpdateAnimBg="0"/>
      <p:bldP spid="85" grpId="0" autoUpdateAnimBg="0"/>
      <p:bldP spid="89" grpId="0" autoUpdateAnimBg="0"/>
      <p:bldP spid="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3075940" y="1378585"/>
            <a:ext cx="911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化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成分母是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而大小不变的分数。</a:t>
            </a:r>
          </a:p>
        </p:txBody>
      </p:sp>
      <p:grpSp>
        <p:nvGrpSpPr>
          <p:cNvPr id="6" name="Group 93"/>
          <p:cNvGrpSpPr/>
          <p:nvPr/>
        </p:nvGrpSpPr>
        <p:grpSpPr bwMode="auto">
          <a:xfrm>
            <a:off x="3682345" y="1197539"/>
            <a:ext cx="549275" cy="1008063"/>
            <a:chOff x="3422" y="1301"/>
            <a:chExt cx="346" cy="635"/>
          </a:xfrm>
        </p:grpSpPr>
        <p:sp>
          <p:nvSpPr>
            <p:cNvPr id="9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" name="Text Box 95"/>
            <p:cNvSpPr txBox="1">
              <a:spLocks noChangeArrowheads="1"/>
            </p:cNvSpPr>
            <p:nvPr/>
          </p:nvSpPr>
          <p:spPr bwMode="auto">
            <a:xfrm>
              <a:off x="3450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2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3" name="Group 93"/>
          <p:cNvGrpSpPr/>
          <p:nvPr/>
        </p:nvGrpSpPr>
        <p:grpSpPr bwMode="auto">
          <a:xfrm>
            <a:off x="4658173" y="1197539"/>
            <a:ext cx="748619" cy="1008063"/>
            <a:chOff x="3413" y="1301"/>
            <a:chExt cx="227" cy="635"/>
          </a:xfrm>
        </p:grpSpPr>
        <p:sp>
          <p:nvSpPr>
            <p:cNvPr id="14" name="Text Box 94"/>
            <p:cNvSpPr txBox="1">
              <a:spLocks noChangeArrowheads="1"/>
            </p:cNvSpPr>
            <p:nvPr/>
          </p:nvSpPr>
          <p:spPr bwMode="auto">
            <a:xfrm>
              <a:off x="3413" y="1568"/>
              <a:ext cx="19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" name="Text Box 95"/>
            <p:cNvSpPr txBox="1">
              <a:spLocks noChangeArrowheads="1"/>
            </p:cNvSpPr>
            <p:nvPr/>
          </p:nvSpPr>
          <p:spPr bwMode="auto">
            <a:xfrm>
              <a:off x="3413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16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7" name="Group 93"/>
          <p:cNvGrpSpPr/>
          <p:nvPr/>
        </p:nvGrpSpPr>
        <p:grpSpPr bwMode="auto">
          <a:xfrm>
            <a:off x="4495201" y="2512705"/>
            <a:ext cx="504825" cy="1219202"/>
            <a:chOff x="3450" y="1246"/>
            <a:chExt cx="318" cy="768"/>
          </a:xfrm>
        </p:grpSpPr>
        <p:sp>
          <p:nvSpPr>
            <p:cNvPr id="28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9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0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2" name="Text Box 95"/>
          <p:cNvSpPr txBox="1">
            <a:spLocks noChangeArrowheads="1"/>
          </p:cNvSpPr>
          <p:nvPr/>
        </p:nvSpPr>
        <p:spPr bwMode="auto">
          <a:xfrm>
            <a:off x="5018941" y="268188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5588255" y="2399022"/>
            <a:ext cx="1644488" cy="1333502"/>
            <a:chOff x="3459" y="1174"/>
            <a:chExt cx="220" cy="840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69" y="1568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4×2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6" name="Text Box 95"/>
            <p:cNvSpPr txBox="1">
              <a:spLocks noChangeArrowheads="1"/>
            </p:cNvSpPr>
            <p:nvPr/>
          </p:nvSpPr>
          <p:spPr bwMode="auto">
            <a:xfrm>
              <a:off x="3469" y="1174"/>
              <a:ext cx="19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3×2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7108319" y="268232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9" name="Group 93"/>
          <p:cNvGrpSpPr/>
          <p:nvPr/>
        </p:nvGrpSpPr>
        <p:grpSpPr bwMode="auto">
          <a:xfrm>
            <a:off x="7677628" y="2369306"/>
            <a:ext cx="787371" cy="1355727"/>
            <a:chOff x="3459" y="1155"/>
            <a:chExt cx="179" cy="854"/>
          </a:xfrm>
        </p:grpSpPr>
        <p:sp>
          <p:nvSpPr>
            <p:cNvPr id="40" name="Text Box 94"/>
            <p:cNvSpPr txBox="1">
              <a:spLocks noChangeArrowheads="1"/>
            </p:cNvSpPr>
            <p:nvPr/>
          </p:nvSpPr>
          <p:spPr bwMode="auto">
            <a:xfrm>
              <a:off x="3477" y="1563"/>
              <a:ext cx="1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3477" y="1155"/>
              <a:ext cx="15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3" name="Group 93"/>
          <p:cNvGrpSpPr/>
          <p:nvPr/>
        </p:nvGrpSpPr>
        <p:grpSpPr bwMode="auto">
          <a:xfrm>
            <a:off x="4372015" y="4114409"/>
            <a:ext cx="792857" cy="1219202"/>
            <a:chOff x="3450" y="1246"/>
            <a:chExt cx="318" cy="768"/>
          </a:xfrm>
        </p:grpSpPr>
        <p:sp>
          <p:nvSpPr>
            <p:cNvPr id="44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5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8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7" name="Text Box 95"/>
          <p:cNvSpPr txBox="1">
            <a:spLocks noChangeArrowheads="1"/>
          </p:cNvSpPr>
          <p:nvPr/>
        </p:nvSpPr>
        <p:spPr bwMode="auto">
          <a:xfrm>
            <a:off x="5183787" y="4283584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8" name="Group 93"/>
          <p:cNvGrpSpPr/>
          <p:nvPr/>
        </p:nvGrpSpPr>
        <p:grpSpPr bwMode="auto">
          <a:xfrm>
            <a:off x="5753100" y="4000726"/>
            <a:ext cx="2092113" cy="1333502"/>
            <a:chOff x="3459" y="1174"/>
            <a:chExt cx="220" cy="840"/>
          </a:xfrm>
        </p:grpSpPr>
        <p:sp>
          <p:nvSpPr>
            <p:cNvPr id="49" name="Text Box 94"/>
            <p:cNvSpPr txBox="1">
              <a:spLocks noChangeArrowheads="1"/>
            </p:cNvSpPr>
            <p:nvPr/>
          </p:nvSpPr>
          <p:spPr bwMode="auto">
            <a:xfrm>
              <a:off x="3469" y="1568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32÷4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0" name="Text Box 95"/>
            <p:cNvSpPr txBox="1">
              <a:spLocks noChangeArrowheads="1"/>
            </p:cNvSpPr>
            <p:nvPr/>
          </p:nvSpPr>
          <p:spPr bwMode="auto">
            <a:xfrm>
              <a:off x="3469" y="1174"/>
              <a:ext cx="19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16÷4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1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2" name="Text Box 95"/>
          <p:cNvSpPr txBox="1">
            <a:spLocks noChangeArrowheads="1"/>
          </p:cNvSpPr>
          <p:nvPr/>
        </p:nvSpPr>
        <p:spPr bwMode="auto">
          <a:xfrm>
            <a:off x="7553543" y="4284031"/>
            <a:ext cx="4584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3" name="Group 93"/>
          <p:cNvGrpSpPr/>
          <p:nvPr/>
        </p:nvGrpSpPr>
        <p:grpSpPr bwMode="auto">
          <a:xfrm>
            <a:off x="8122852" y="3971010"/>
            <a:ext cx="1001691" cy="1355727"/>
            <a:chOff x="3459" y="1155"/>
            <a:chExt cx="179" cy="854"/>
          </a:xfrm>
        </p:grpSpPr>
        <p:sp>
          <p:nvSpPr>
            <p:cNvPr id="54" name="Text Box 94"/>
            <p:cNvSpPr txBox="1">
              <a:spLocks noChangeArrowheads="1"/>
            </p:cNvSpPr>
            <p:nvPr/>
          </p:nvSpPr>
          <p:spPr bwMode="auto">
            <a:xfrm>
              <a:off x="3477" y="1563"/>
              <a:ext cx="1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5" name="Text Box 95"/>
            <p:cNvSpPr txBox="1">
              <a:spLocks noChangeArrowheads="1"/>
            </p:cNvSpPr>
            <p:nvPr/>
          </p:nvSpPr>
          <p:spPr bwMode="auto">
            <a:xfrm>
              <a:off x="3477" y="1155"/>
              <a:ext cx="15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" grpId="0" bldLvl="0" animBg="1"/>
      <p:bldP spid="38" grpId="0" bldLvl="0" animBg="1"/>
      <p:bldP spid="47" grpId="0" bldLvl="0" animBg="1"/>
      <p:bldP spid="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6013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1.教材第58页练习十四第2,3,5题。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374134" y="1158266"/>
            <a:ext cx="87433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下面每组中的两个分数是否相等？相等的在括号里画“√”，不相等的画“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”。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196644" y="28473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2196644" y="32528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02618" y="335448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7"/>
          <p:cNvSpPr txBox="1"/>
          <p:nvPr/>
        </p:nvSpPr>
        <p:spPr>
          <a:xfrm>
            <a:off x="3273447" y="284735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18"/>
          <p:cNvSpPr txBox="1"/>
          <p:nvPr/>
        </p:nvSpPr>
        <p:spPr>
          <a:xfrm>
            <a:off x="3179373" y="326153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273446" y="336012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589132" y="28473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91741" y="32528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595106" y="335448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36236" y="28473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7636236" y="32615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597244" y="336012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196644" y="4647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9253" y="50530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201780" y="515468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5"/>
          <p:cNvSpPr txBox="1"/>
          <p:nvPr/>
        </p:nvSpPr>
        <p:spPr>
          <a:xfrm>
            <a:off x="6589132" y="4647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36"/>
          <p:cNvSpPr txBox="1"/>
          <p:nvPr/>
        </p:nvSpPr>
        <p:spPr>
          <a:xfrm>
            <a:off x="6491741" y="50530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595106" y="515468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38"/>
          <p:cNvSpPr txBox="1"/>
          <p:nvPr/>
        </p:nvSpPr>
        <p:spPr>
          <a:xfrm>
            <a:off x="7708244" y="4647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7708244" y="50617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669252" y="516032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46"/>
          <p:cNvSpPr txBox="1"/>
          <p:nvPr/>
        </p:nvSpPr>
        <p:spPr>
          <a:xfrm>
            <a:off x="3132748" y="463448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0"/>
          <p:cNvSpPr txBox="1"/>
          <p:nvPr/>
        </p:nvSpPr>
        <p:spPr>
          <a:xfrm>
            <a:off x="3132748" y="50486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201438" y="514725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2628692" y="30620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982362" y="30677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56684" y="48492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21180" y="48548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633486" y="3068148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995972" y="3054226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633486" y="4775360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995972" y="4761438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3979307" y="2992670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69" name="Text Box 5"/>
          <p:cNvSpPr txBox="1">
            <a:spLocks noChangeArrowheads="1"/>
          </p:cNvSpPr>
          <p:nvPr/>
        </p:nvSpPr>
        <p:spPr bwMode="auto">
          <a:xfrm>
            <a:off x="8371795" y="2938983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3979307" y="4692089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71" name="Text Box 5"/>
          <p:cNvSpPr txBox="1">
            <a:spLocks noChangeArrowheads="1"/>
          </p:cNvSpPr>
          <p:nvPr/>
        </p:nvSpPr>
        <p:spPr bwMode="auto">
          <a:xfrm>
            <a:off x="8389332" y="4638402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 autoUpdateAnimBg="0"/>
      <p:bldP spid="69" grpId="0" bldLvl="0" animBg="1" autoUpdateAnimBg="0"/>
      <p:bldP spid="70" grpId="0" bldLvl="0" animBg="1" autoUpdateAnimBg="0"/>
      <p:bldP spid="71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9" name="TextBox 98"/>
          <p:cNvSpPr txBox="1"/>
          <p:nvPr/>
        </p:nvSpPr>
        <p:spPr>
          <a:xfrm>
            <a:off x="1577276" y="1375237"/>
            <a:ext cx="37978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说出相等的分数。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2859" y="4728339"/>
            <a:ext cx="7194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答案不唯一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有无数个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如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，  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…。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75268" y="44981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82741" y="49756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075267" y="505635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792030" y="44981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97956" y="49756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792029" y="505635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793" y="2176036"/>
            <a:ext cx="855345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1" grpId="0"/>
      <p:bldP spid="43" grpId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9" name="TextBox 108"/>
          <p:cNvSpPr txBox="1"/>
          <p:nvPr/>
        </p:nvSpPr>
        <p:spPr>
          <a:xfrm>
            <a:off x="1995353" y="48555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108027" y="27632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2172385" y="2864941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3244236" y="23578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358384" y="27719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3350910" y="287058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4578364" y="23578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468372" y="27632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4584338" y="286494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5946516" y="23578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946516" y="27898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5921133" y="287058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7112353" y="23669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112353" y="27724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7117489" y="287409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41"/>
          <p:cNvSpPr txBox="1"/>
          <p:nvPr/>
        </p:nvSpPr>
        <p:spPr>
          <a:xfrm>
            <a:off x="1232645" y="1267619"/>
            <a:ext cx="89676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下面哪些分数在直线上能用同一个点表示？把它们在直线上表示出来。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TextBox 42"/>
          <p:cNvSpPr txBox="1"/>
          <p:nvPr/>
        </p:nvSpPr>
        <p:spPr>
          <a:xfrm>
            <a:off x="8375481" y="23578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43"/>
          <p:cNvSpPr txBox="1"/>
          <p:nvPr/>
        </p:nvSpPr>
        <p:spPr>
          <a:xfrm>
            <a:off x="8361872" y="27632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380617" y="286494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2108027" y="4936254"/>
            <a:ext cx="6904051" cy="0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192636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211377" y="23477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0776" y="4855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5268059" y="4720229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8221057" y="48593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8418340" y="4724003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2964473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3756561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548649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6081068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6852905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7644993" y="4720230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762058" y="4936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48449" y="5342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2767194" y="54440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553469" y="49331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53469" y="53386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3558605" y="544030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888768" y="49313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88768" y="53633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863385" y="5444083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761050" y="37639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651058" y="41694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2767024" y="427105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443146" y="413143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3507504" y="4233093"/>
            <a:ext cx="51086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3546496" y="37158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772785" y="378789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886933" y="42020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5879459" y="430066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3" grpId="0"/>
      <p:bldP spid="84" grpId="0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3073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2.教材第59页练习十四第8,9题。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1809938" y="5502503"/>
            <a:ext cx="13800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787841" y="5482992"/>
          <a:ext cx="5559760" cy="523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970"/>
                <a:gridCol w="694970"/>
                <a:gridCol w="694970"/>
                <a:gridCol w="694970"/>
                <a:gridCol w="694970"/>
                <a:gridCol w="694970"/>
                <a:gridCol w="694970"/>
                <a:gridCol w="694970"/>
              </a:tblGrid>
              <a:tr h="5235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749862" y="2262143"/>
            <a:ext cx="16561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786641" y="4350375"/>
            <a:ext cx="1368152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743507" y="3147712"/>
            <a:ext cx="16561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TextBox 110"/>
          <p:cNvSpPr txBox="1"/>
          <p:nvPr/>
        </p:nvSpPr>
        <p:spPr>
          <a:xfrm>
            <a:off x="7653686" y="24076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7614694" y="2509278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242170" y="1326039"/>
            <a:ext cx="8967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涂色表示出与给定分数相等的分数。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" name="TextBox 50"/>
          <p:cNvSpPr txBox="1"/>
          <p:nvPr/>
        </p:nvSpPr>
        <p:spPr>
          <a:xfrm>
            <a:off x="7653686" y="19920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086566" y="44800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8047574" y="4581672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8086566" y="40644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210116" y="2902426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7498148" y="3487201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7210116" y="3469779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714172" y="5286479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8002204" y="5871254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7714172" y="5853832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752103" y="2262143"/>
          <a:ext cx="4931184" cy="531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3728"/>
                <a:gridCol w="1643728"/>
                <a:gridCol w="1643728"/>
              </a:tblGrid>
              <a:tr h="53123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774709" y="4350375"/>
          <a:ext cx="5556548" cy="5269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137"/>
                <a:gridCol w="1389137"/>
                <a:gridCol w="1389137"/>
                <a:gridCol w="1389137"/>
              </a:tblGrid>
              <a:tr h="5269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43507" y="3152567"/>
          <a:ext cx="4977006" cy="50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9501"/>
                <a:gridCol w="829501"/>
                <a:gridCol w="829501"/>
                <a:gridCol w="829501"/>
                <a:gridCol w="829501"/>
                <a:gridCol w="829501"/>
              </a:tblGrid>
              <a:tr h="50749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6" name="TextBox 105"/>
          <p:cNvSpPr txBox="1"/>
          <p:nvPr/>
        </p:nvSpPr>
        <p:spPr>
          <a:xfrm>
            <a:off x="7693510" y="29102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693510" y="34775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197566" y="52864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197566" y="5853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bldLvl="0" animBg="1"/>
      <p:bldP spid="105" grpId="0" bldLvl="0" animBg="1"/>
      <p:bldP spid="106" grpId="0"/>
      <p:bldP spid="107" grpId="0"/>
      <p:bldP spid="108" grpId="0"/>
      <p:bldP spid="1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63" name="TextBox 62"/>
          <p:cNvSpPr txBox="1"/>
          <p:nvPr/>
        </p:nvSpPr>
        <p:spPr>
          <a:xfrm>
            <a:off x="1615881" y="23471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576889" y="2448768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141205" y="1283494"/>
            <a:ext cx="8967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在下面的括号里填上适当 的数。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615881" y="19315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746661" y="1864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71786" y="23636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095841" y="20842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768009" y="23544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2441343" y="2435180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3449097" y="20930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437282" y="185955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3859193" y="2444333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853843" y="235490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165897" y="19228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091713" y="23471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6140695" y="2448768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6179687" y="19315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659647" y="20842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243841" y="192285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7005149" y="2435180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8012903" y="20930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001088" y="235490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8422999" y="2444333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8421352" y="185955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637376" y="235490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04881" y="39312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1576889" y="4032944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504881" y="35157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095841" y="36684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768009" y="39386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2441343" y="4019356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3449097" y="36771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437282" y="344373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3859193" y="402850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3853843" y="393907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71786" y="350703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228096" y="39312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6189104" y="4032944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6228096" y="35157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6708056" y="36684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243841" y="39386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7053558" y="4019356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/>
        </p:nvSpPr>
        <p:spPr>
          <a:xfrm>
            <a:off x="8061312" y="36771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049497" y="344373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8471408" y="402850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8466058" y="393907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684001" y="350703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504881" y="52994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1553863" y="540109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1592855" y="48838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2072815" y="50366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729017" y="48751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2418317" y="5387508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矩形 149"/>
          <p:cNvSpPr/>
          <p:nvPr/>
        </p:nvSpPr>
        <p:spPr>
          <a:xfrm>
            <a:off x="3426071" y="50453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414256" y="530723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3836167" y="5396661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3834520" y="481188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136161" y="53072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515058" y="52994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>
            <a:off x="7492032" y="540109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7531024" y="48838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7053200" y="50366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356146" y="48751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6045446" y="5387508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7967002" y="50453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041385" y="530723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8377098" y="5396661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8375451" y="481188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8595178" y="530723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7197216" y="23636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8637376" y="185955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2768009" y="34437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071786" y="39477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7256711" y="34437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8684001" y="39477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729017" y="53159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4136161" y="48118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235729" y="53159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8684830" y="48516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91313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668655" y="1423670"/>
            <a:ext cx="8313420" cy="48615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668655" y="1408430"/>
            <a:ext cx="8314055" cy="487743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46594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91032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11205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73290" y="1442384"/>
            <a:ext cx="8681547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知道了分数的基本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性质。</a:t>
            </a:r>
            <a:endParaRPr lang="zh-CN" altLang="zh-CN" sz="32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87400" y="4339590"/>
            <a:ext cx="8325485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会根据分数的基本性质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把分数化成分母不同而大小不变的分数。</a:t>
            </a:r>
            <a:endParaRPr lang="zh-CN" altLang="zh-CN" sz="32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01909" y="1978835"/>
            <a:ext cx="8064896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分数的分子和分母同时乘或除以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相同的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(0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除外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，分数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的大小不变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这叫做分数的基本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性质。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5" grpId="0" bldLvl="0" animBg="1"/>
      <p:bldP spid="4" grpId="0"/>
      <p:bldP spid="2" grpId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1004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1.教材第58页练习十四第4,7题。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2.教材第59页练习十四第10题。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323127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2" name="TextBox 14"/>
          <p:cNvSpPr txBox="1"/>
          <p:nvPr/>
        </p:nvSpPr>
        <p:spPr>
          <a:xfrm>
            <a:off x="1651519" y="1240235"/>
            <a:ext cx="862524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(1)150÷50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的商是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如果被除数和除数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扩大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到原来的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如果被除数和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都缩小到原来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5411869" y="1254235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6319" y="1742038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8362" y="2251906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4510" y="2915285"/>
            <a:ext cx="77120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用分数表示下面算式的商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i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sz="32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2621" y="3512086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1÷5=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4781536" y="3512086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4÷7=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6795913" y="3512087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8÷9=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498721" y="33173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3498721" y="372280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498721" y="3824456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6"/>
          <p:cNvSpPr txBox="1"/>
          <p:nvPr/>
        </p:nvSpPr>
        <p:spPr>
          <a:xfrm>
            <a:off x="5990346" y="329316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5990346" y="36986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990346" y="3800289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6"/>
          <p:cNvSpPr txBox="1"/>
          <p:nvPr/>
        </p:nvSpPr>
        <p:spPr>
          <a:xfrm>
            <a:off x="8315631" y="329316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8315631" y="36986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315631" y="3800289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232621" y="4139216"/>
            <a:ext cx="5666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为什么第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题中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个空都填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5207899" y="212299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5090487" y="2528465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207899" y="2630119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726163" y="4697006"/>
            <a:ext cx="8966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除法里被除数和除数同时乘或除以同一个不为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它们的商不变。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（商不变的性质）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61196" y="5811034"/>
            <a:ext cx="7770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在分数里是不是也有类似的性质存在呢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10293" y="52925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思考下面的问题。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4" grpId="0"/>
      <p:bldP spid="25" grpId="0"/>
      <p:bldP spid="27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 rot="480000">
            <a:off x="633730" y="973455"/>
            <a:ext cx="9162415" cy="4577715"/>
          </a:xfrm>
          <a:prstGeom prst="cloudCallout">
            <a:avLst>
              <a:gd name="adj1" fmla="val 48570"/>
              <a:gd name="adj2" fmla="val 3593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图片 1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5415" y="404082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0"/>
          <p:cNvSpPr txBox="1"/>
          <p:nvPr/>
        </p:nvSpPr>
        <p:spPr>
          <a:xfrm>
            <a:off x="1973580" y="1556385"/>
            <a:ext cx="69119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我们在学习整数除法时,曾经学过商不变的性质,我们又学习了分数与除法的关系。那么分数中,是不是也有与除法相同的性质呢?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98525" y="135318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  <p:sp>
        <p:nvSpPr>
          <p:cNvPr id="16386" name="Rectangle 27"/>
          <p:cNvSpPr/>
          <p:nvPr/>
        </p:nvSpPr>
        <p:spPr>
          <a:xfrm>
            <a:off x="2088515" y="1445895"/>
            <a:ext cx="860298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拿出三张同样大小的正方形纸，按照下图把它们平均分，并涂上颜色。</a:t>
            </a:r>
            <a:endParaRPr lang="zh-CN" altLang="en-US" sz="3200" b="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45945" y="3602355"/>
            <a:ext cx="5971540" cy="1600200"/>
          </a:xfrm>
          <a:prstGeom prst="rect">
            <a:avLst/>
          </a:prstGeom>
        </p:spPr>
      </p:pic>
      <p:sp>
        <p:nvSpPr>
          <p:cNvPr id="16" name="圆角矩形标注 15"/>
          <p:cNvSpPr/>
          <p:nvPr/>
        </p:nvSpPr>
        <p:spPr>
          <a:xfrm flipH="1">
            <a:off x="8630920" y="2733675"/>
            <a:ext cx="2649855" cy="1390650"/>
          </a:xfrm>
          <a:prstGeom prst="wedgeRoundRectCallout">
            <a:avLst>
              <a:gd name="adj1" fmla="val -43769"/>
              <a:gd name="adj2" fmla="val -2191"/>
              <a:gd name="adj3" fmla="val 16667"/>
            </a:avLst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60000"/>
              </a:lnSpc>
            </a:pPr>
            <a:r>
              <a:rPr lang="zh-CN" altLang="en-US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可以用对折的方法来分。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27"/>
          <p:cNvSpPr/>
          <p:nvPr/>
        </p:nvSpPr>
        <p:spPr>
          <a:xfrm>
            <a:off x="1844675" y="1576070"/>
            <a:ext cx="86029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用分数表示出涂色部分的大小。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8550" y="2572385"/>
            <a:ext cx="5971540" cy="1600200"/>
          </a:xfrm>
          <a:prstGeom prst="rect">
            <a:avLst/>
          </a:prstGeom>
        </p:spPr>
      </p:pic>
      <p:graphicFrame>
        <p:nvGraphicFramePr>
          <p:cNvPr id="11" name="对象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2884805" y="4326255"/>
          <a:ext cx="514350" cy="1328420"/>
        </p:xfrm>
        <a:graphic>
          <a:graphicData uri="http://schemas.openxmlformats.org/presentationml/2006/ole">
            <p:oleObj spid="_x0000_s1026" r:id="rId9" imgW="152280" imgH="393480" progId="">
              <p:embed/>
            </p:oleObj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97145" y="4326255"/>
          <a:ext cx="514350" cy="1328420"/>
        </p:xfrm>
        <a:graphic>
          <a:graphicData uri="http://schemas.openxmlformats.org/presentationml/2006/ole">
            <p:oleObj spid="_x0000_s1028" r:id="rId10" imgW="152280" imgH="393480" progId="">
              <p:embed/>
            </p:oleObj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7089775" y="4309745"/>
          <a:ext cx="514350" cy="1328420"/>
        </p:xfrm>
        <a:graphic>
          <a:graphicData uri="http://schemas.openxmlformats.org/presentationml/2006/ole">
            <p:oleObj spid="_x0000_s1027" r:id="rId11" imgW="152280" imgH="393480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27"/>
          <p:cNvSpPr/>
          <p:nvPr/>
        </p:nvSpPr>
        <p:spPr>
          <a:xfrm>
            <a:off x="1844675" y="1149350"/>
            <a:ext cx="86029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你发现了什么？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605" y="1881505"/>
            <a:ext cx="5971540" cy="1600200"/>
          </a:xfrm>
          <a:prstGeom prst="rect">
            <a:avLst/>
          </a:prstGeom>
        </p:spPr>
      </p:pic>
      <p:graphicFrame>
        <p:nvGraphicFramePr>
          <p:cNvPr id="16" name="对象 15">
            <a:hlinkClick r:id="" action="ppaction://ole?verb=0"/>
          </p:cNvPr>
          <p:cNvGraphicFramePr>
            <a:graphicFrameLocks/>
          </p:cNvGraphicFramePr>
          <p:nvPr/>
        </p:nvGraphicFramePr>
        <p:xfrm>
          <a:off x="3451860" y="3256280"/>
          <a:ext cx="514350" cy="1328420"/>
        </p:xfrm>
        <a:graphic>
          <a:graphicData uri="http://schemas.openxmlformats.org/presentationml/2006/ole">
            <p:oleObj spid="_x0000_s17411" r:id="rId9" imgW="152280" imgH="393480" progId="">
              <p:embed/>
            </p:oleObj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/>
          </p:cNvGraphicFramePr>
          <p:nvPr/>
        </p:nvGraphicFramePr>
        <p:xfrm>
          <a:off x="5664200" y="3328035"/>
          <a:ext cx="514350" cy="1328420"/>
        </p:xfrm>
        <a:graphic>
          <a:graphicData uri="http://schemas.openxmlformats.org/presentationml/2006/ole">
            <p:oleObj spid="_x0000_s17410" r:id="rId10" imgW="152280" imgH="393480" progId="">
              <p:embed/>
            </p:oleObj>
          </a:graphicData>
        </a:graphic>
      </p:graphicFrame>
      <p:graphicFrame>
        <p:nvGraphicFramePr>
          <p:cNvPr id="19" name="对象 18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56830" y="3311525"/>
          <a:ext cx="514350" cy="1328420"/>
        </p:xfrm>
        <a:graphic>
          <a:graphicData uri="http://schemas.openxmlformats.org/presentationml/2006/ole">
            <p:oleObj spid="_x0000_s17409" r:id="rId11" imgW="152280" imgH="393480" progId="">
              <p:embed/>
            </p:oleObj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4465955" y="354901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02095" y="353250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820371" y="417504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17545" y="4612005"/>
            <a:ext cx="6975475" cy="1492250"/>
            <a:chOff x="7891686" y="1460852"/>
            <a:chExt cx="3507539" cy="1491898"/>
          </a:xfrm>
        </p:grpSpPr>
        <p:sp>
          <p:nvSpPr>
            <p:cNvPr id="26" name="云形标注 25"/>
            <p:cNvSpPr/>
            <p:nvPr/>
          </p:nvSpPr>
          <p:spPr>
            <a:xfrm>
              <a:off x="7891686" y="1460852"/>
              <a:ext cx="3507539" cy="1491898"/>
            </a:xfrm>
            <a:prstGeom prst="cloudCallout">
              <a:avLst>
                <a:gd name="adj1" fmla="val -59814"/>
                <a:gd name="adj2" fmla="val 1771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6"/>
            <p:cNvSpPr txBox="1"/>
            <p:nvPr/>
          </p:nvSpPr>
          <p:spPr>
            <a:xfrm>
              <a:off x="8232618" y="1677331"/>
              <a:ext cx="3115330" cy="107607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它们的分子、分母各是按照什么规律变化的？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5882005" y="4349750"/>
            <a:ext cx="1335088" cy="233363"/>
            <a:chOff x="2916933" y="3143674"/>
            <a:chExt cx="1335027" cy="233363"/>
          </a:xfrm>
        </p:grpSpPr>
        <p:pic>
          <p:nvPicPr>
            <p:cNvPr id="7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0"/>
            <p:cNvCxnSpPr/>
            <p:nvPr/>
          </p:nvCxnSpPr>
          <p:spPr>
            <a:xfrm>
              <a:off x="4082105" y="3340524"/>
              <a:ext cx="144456" cy="1746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7" idx="3"/>
              <a:endCxn id="7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7" idx="3"/>
              <a:endCxn id="7" idx="3"/>
            </p:cNvCxnSpPr>
            <p:nvPr/>
          </p:nvCxnSpPr>
          <p:spPr>
            <a:xfrm>
              <a:off x="4134490" y="3257974"/>
              <a:ext cx="96833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22"/>
          <p:cNvGrpSpPr/>
          <p:nvPr/>
        </p:nvGrpSpPr>
        <p:grpSpPr>
          <a:xfrm>
            <a:off x="6839779" y="4276090"/>
            <a:ext cx="0" cy="0"/>
            <a:chOff x="-2147483648" y="-2147483648"/>
            <a:chExt cx="2147483647" cy="2147483647"/>
          </a:xfrm>
        </p:grpSpPr>
        <p:cxnSp>
          <p:nvCxnSpPr>
            <p:cNvPr id="21" name="直接连接符 20"/>
            <p:cNvCxnSpPr>
              <a:stCxn id="7" idx="3"/>
              <a:endCxn id="7" idx="3"/>
            </p:cNvCxnSpPr>
            <p:nvPr/>
          </p:nvCxnSpPr>
          <p:spPr>
            <a:xfrm>
              <a:off x="0" y="0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7" idx="3"/>
              <a:endCxn id="7" idx="3"/>
            </p:cNvCxnSpPr>
            <p:nvPr/>
          </p:nvCxnSpPr>
          <p:spPr>
            <a:xfrm>
              <a:off x="-2147483648" y="1377514790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7" idx="3"/>
              <a:endCxn id="7" idx="3"/>
            </p:cNvCxnSpPr>
            <p:nvPr/>
          </p:nvCxnSpPr>
          <p:spPr>
            <a:xfrm>
              <a:off x="1206275237" y="-2147483648"/>
              <a:ext cx="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9"/>
          <p:cNvSpPr txBox="1">
            <a:spLocks noChangeArrowheads="1"/>
          </p:cNvSpPr>
          <p:nvPr/>
        </p:nvSpPr>
        <p:spPr bwMode="auto">
          <a:xfrm>
            <a:off x="2323783" y="2763203"/>
            <a:ext cx="36020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从左往右看：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64093" y="3301683"/>
            <a:ext cx="6276975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分数的分子、分母同时乘</a:t>
            </a:r>
            <a:r>
              <a:rPr lang="en-US" altLang="zh-CN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2</a:t>
            </a:r>
            <a:r>
              <a:rPr lang="zh-CN" altLang="en-US" sz="3200" b="0" dirty="0">
                <a:solidFill>
                  <a:srgbClr val="00B05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；</a:t>
            </a:r>
          </a:p>
        </p:txBody>
      </p:sp>
      <p:cxnSp>
        <p:nvCxnSpPr>
          <p:cNvPr id="56" name="直接箭头连接符 55"/>
          <p:cNvCxnSpPr/>
          <p:nvPr/>
        </p:nvCxnSpPr>
        <p:spPr>
          <a:xfrm>
            <a:off x="3113405" y="2679700"/>
            <a:ext cx="6034088" cy="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4642485" y="3876675"/>
            <a:ext cx="79375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×2</a:t>
            </a: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6136005" y="3875088"/>
            <a:ext cx="8001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×2</a:t>
            </a:r>
          </a:p>
        </p:txBody>
      </p:sp>
      <p:sp>
        <p:nvSpPr>
          <p:cNvPr id="18" name="Rectangle 31"/>
          <p:cNvSpPr>
            <a:spLocks noChangeArrowheads="1"/>
          </p:cNvSpPr>
          <p:nvPr/>
        </p:nvSpPr>
        <p:spPr bwMode="auto">
          <a:xfrm>
            <a:off x="4682173" y="5571808"/>
            <a:ext cx="798513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×2</a:t>
            </a:r>
          </a:p>
        </p:txBody>
      </p:sp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6150293" y="5557520"/>
            <a:ext cx="798513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×2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219893" y="4475163"/>
            <a:ext cx="3276600" cy="1106487"/>
            <a:chOff x="2697367" y="3268663"/>
            <a:chExt cx="3276192" cy="1106386"/>
          </a:xfrm>
        </p:grpSpPr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2697367" y="3268663"/>
              <a:ext cx="387302" cy="1079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64" name="Text Box 4"/>
            <p:cNvSpPr txBox="1">
              <a:spLocks noChangeArrowheads="1"/>
            </p:cNvSpPr>
            <p:nvPr/>
          </p:nvSpPr>
          <p:spPr bwMode="auto">
            <a:xfrm>
              <a:off x="3354510" y="3598515"/>
              <a:ext cx="415873" cy="587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=</a:t>
              </a:r>
            </a:p>
          </p:txBody>
        </p:sp>
        <p:sp>
          <p:nvSpPr>
            <p:cNvPr id="65" name="Text Box 5"/>
            <p:cNvSpPr txBox="1">
              <a:spLocks noChangeArrowheads="1"/>
            </p:cNvSpPr>
            <p:nvPr/>
          </p:nvSpPr>
          <p:spPr bwMode="auto">
            <a:xfrm>
              <a:off x="4076732" y="3295648"/>
              <a:ext cx="387302" cy="1079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66" name="Text Box 6"/>
            <p:cNvSpPr txBox="1">
              <a:spLocks noChangeArrowheads="1"/>
            </p:cNvSpPr>
            <p:nvPr/>
          </p:nvSpPr>
          <p:spPr bwMode="auto">
            <a:xfrm>
              <a:off x="4805304" y="3614389"/>
              <a:ext cx="415873" cy="587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=</a:t>
              </a:r>
            </a:p>
          </p:txBody>
        </p:sp>
        <p:sp>
          <p:nvSpPr>
            <p:cNvPr id="67" name="Text Box 7"/>
            <p:cNvSpPr txBox="1">
              <a:spLocks noChangeArrowheads="1"/>
            </p:cNvSpPr>
            <p:nvPr/>
          </p:nvSpPr>
          <p:spPr bwMode="auto">
            <a:xfrm>
              <a:off x="5586257" y="3295648"/>
              <a:ext cx="387302" cy="1079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</a:t>
              </a:r>
            </a:p>
          </p:txBody>
        </p:sp>
        <p:sp>
          <p:nvSpPr>
            <p:cNvPr id="68" name="Line 37"/>
            <p:cNvSpPr>
              <a:spLocks noChangeShapeType="1"/>
            </p:cNvSpPr>
            <p:nvPr/>
          </p:nvSpPr>
          <p:spPr bwMode="auto">
            <a:xfrm>
              <a:off x="2719589" y="3857571"/>
              <a:ext cx="3492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9" name="Line 38"/>
            <p:cNvSpPr>
              <a:spLocks noChangeShapeType="1"/>
            </p:cNvSpPr>
            <p:nvPr/>
          </p:nvSpPr>
          <p:spPr bwMode="auto">
            <a:xfrm>
              <a:off x="4081495" y="3913129"/>
              <a:ext cx="3492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70" name="Line 39"/>
            <p:cNvSpPr>
              <a:spLocks noChangeShapeType="1"/>
            </p:cNvSpPr>
            <p:nvPr/>
          </p:nvSpPr>
          <p:spPr bwMode="auto">
            <a:xfrm>
              <a:off x="5621178" y="3927415"/>
              <a:ext cx="3492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438968" y="4349750"/>
            <a:ext cx="3152776" cy="318770"/>
            <a:chOff x="2916933" y="3143674"/>
            <a:chExt cx="3152634" cy="318770"/>
          </a:xfrm>
        </p:grpSpPr>
        <p:pic>
          <p:nvPicPr>
            <p:cNvPr id="72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3" name="直接连接符 72"/>
            <p:cNvCxnSpPr>
              <a:stCxn id="7" idx="3"/>
              <a:endCxn id="7" idx="3"/>
            </p:cNvCxnSpPr>
            <p:nvPr/>
          </p:nvCxnSpPr>
          <p:spPr>
            <a:xfrm>
              <a:off x="6069567" y="3462444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72" idx="3"/>
              <a:endCxn id="72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2" idx="3"/>
              <a:endCxn id="72" idx="3"/>
            </p:cNvCxnSpPr>
            <p:nvPr/>
          </p:nvCxnSpPr>
          <p:spPr>
            <a:xfrm>
              <a:off x="4134490" y="3257974"/>
              <a:ext cx="96834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 flipV="1">
            <a:off x="5904230" y="4668203"/>
            <a:ext cx="1335088" cy="1019810"/>
            <a:chOff x="2916933" y="3143674"/>
            <a:chExt cx="1335027" cy="1019810"/>
          </a:xfrm>
        </p:grpSpPr>
        <p:pic>
          <p:nvPicPr>
            <p:cNvPr id="77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9" name="直接连接符 78"/>
            <p:cNvCxnSpPr>
              <a:stCxn id="72" idx="3"/>
              <a:endCxn id="72" idx="3"/>
            </p:cNvCxnSpPr>
            <p:nvPr/>
          </p:nvCxnSpPr>
          <p:spPr>
            <a:xfrm>
              <a:off x="3161397" y="4163484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77" idx="3"/>
              <a:endCxn id="77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77" idx="3"/>
              <a:endCxn id="77" idx="3"/>
            </p:cNvCxnSpPr>
            <p:nvPr/>
          </p:nvCxnSpPr>
          <p:spPr>
            <a:xfrm>
              <a:off x="4134490" y="3257974"/>
              <a:ext cx="96833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 flipV="1">
            <a:off x="4461193" y="5454650"/>
            <a:ext cx="3152776" cy="318453"/>
            <a:chOff x="2916933" y="3058584"/>
            <a:chExt cx="3152634" cy="318453"/>
          </a:xfrm>
        </p:grpSpPr>
        <p:pic>
          <p:nvPicPr>
            <p:cNvPr id="94" name="Picture 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6933" y="3143674"/>
              <a:ext cx="1335027" cy="23336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5" name="直接连接符 94"/>
            <p:cNvCxnSpPr>
              <a:stCxn id="77" idx="3"/>
              <a:endCxn id="77" idx="3"/>
            </p:cNvCxnSpPr>
            <p:nvPr/>
          </p:nvCxnSpPr>
          <p:spPr>
            <a:xfrm>
              <a:off x="6069567" y="3058584"/>
              <a:ext cx="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stCxn id="94" idx="3"/>
              <a:endCxn id="94" idx="3"/>
            </p:cNvCxnSpPr>
            <p:nvPr/>
          </p:nvCxnSpPr>
          <p:spPr>
            <a:xfrm>
              <a:off x="4251960" y="32611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stCxn id="94" idx="3"/>
              <a:endCxn id="94" idx="3"/>
            </p:cNvCxnSpPr>
            <p:nvPr/>
          </p:nvCxnSpPr>
          <p:spPr>
            <a:xfrm>
              <a:off x="4134490" y="3257974"/>
              <a:ext cx="96834" cy="101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8" name="对象 97">
            <a:hlinkClick r:id="" action="ppaction://ole?verb=0"/>
          </p:cNvPr>
          <p:cNvGraphicFramePr>
            <a:graphicFrameLocks/>
          </p:cNvGraphicFramePr>
          <p:nvPr/>
        </p:nvGraphicFramePr>
        <p:xfrm>
          <a:off x="3539490" y="1178560"/>
          <a:ext cx="514350" cy="1328420"/>
        </p:xfrm>
        <a:graphic>
          <a:graphicData uri="http://schemas.openxmlformats.org/presentationml/2006/ole">
            <p:oleObj spid="_x0000_s18435" r:id="rId9" imgW="152280" imgH="393480" progId="">
              <p:embed/>
            </p:oleObj>
          </a:graphicData>
        </a:graphic>
      </p:graphicFrame>
      <p:graphicFrame>
        <p:nvGraphicFramePr>
          <p:cNvPr id="99" name="对象 98">
            <a:hlinkClick r:id="" action="ppaction://ole?verb=0"/>
          </p:cNvPr>
          <p:cNvGraphicFramePr>
            <a:graphicFrameLocks/>
          </p:cNvGraphicFramePr>
          <p:nvPr/>
        </p:nvGraphicFramePr>
        <p:xfrm>
          <a:off x="5751830" y="1250315"/>
          <a:ext cx="514350" cy="1328420"/>
        </p:xfrm>
        <a:graphic>
          <a:graphicData uri="http://schemas.openxmlformats.org/presentationml/2006/ole">
            <p:oleObj spid="_x0000_s18434" r:id="rId10" imgW="152280" imgH="393480" progId="">
              <p:embed/>
            </p:oleObj>
          </a:graphicData>
        </a:graphic>
      </p:graphicFrame>
      <p:graphicFrame>
        <p:nvGraphicFramePr>
          <p:cNvPr id="101" name="对象 100">
            <a:hlinkClick r:id="" action="ppaction://ole?verb=0"/>
          </p:cNvPr>
          <p:cNvGraphicFramePr>
            <a:graphicFrameLocks/>
          </p:cNvGraphicFramePr>
          <p:nvPr/>
        </p:nvGraphicFramePr>
        <p:xfrm>
          <a:off x="7744460" y="1233805"/>
          <a:ext cx="514350" cy="1328420"/>
        </p:xfrm>
        <a:graphic>
          <a:graphicData uri="http://schemas.openxmlformats.org/presentationml/2006/ole">
            <p:oleObj spid="_x0000_s18433" r:id="rId11" imgW="152280" imgH="393480" progId="">
              <p:embed/>
            </p:oleObj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4553585" y="147129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6689725" y="1454785"/>
            <a:ext cx="58991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7" grpId="0" bldLvl="0" animBg="1"/>
      <p:bldP spid="14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977</Words>
  <Application>Microsoft Office PowerPoint</Application>
  <PresentationFormat>自定义</PresentationFormat>
  <Paragraphs>299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2352</cp:revision>
  <dcterms:created xsi:type="dcterms:W3CDTF">2017-11-13T08:28:00Z</dcterms:created>
  <dcterms:modified xsi:type="dcterms:W3CDTF">2021-12-08T07:06:26Z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